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7"/>
  </p:notesMasterIdLst>
  <p:sldIdLst>
    <p:sldId id="292" r:id="rId5"/>
    <p:sldId id="257" r:id="rId6"/>
    <p:sldId id="343" r:id="rId7"/>
    <p:sldId id="344" r:id="rId8"/>
    <p:sldId id="345" r:id="rId9"/>
    <p:sldId id="346" r:id="rId10"/>
    <p:sldId id="347" r:id="rId11"/>
    <p:sldId id="348" r:id="rId12"/>
    <p:sldId id="351" r:id="rId13"/>
    <p:sldId id="349" r:id="rId14"/>
    <p:sldId id="350" r:id="rId15"/>
    <p:sldId id="342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40" userDrawn="1">
          <p15:clr>
            <a:srgbClr val="A4A3A4"/>
          </p15:clr>
        </p15:guide>
        <p15:guide id="2" pos="144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1910"/>
    <a:srgbClr val="223366"/>
    <a:srgbClr val="0000FF"/>
    <a:srgbClr val="0000A8"/>
    <a:srgbClr val="FFD5D5"/>
    <a:srgbClr val="DDE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0BD6FD-977E-ACBD-820E-9ED0D1C8B935}" v="1" dt="2024-01-29T06:26:59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540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4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49441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12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53140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4D797CE1-B3BC-05B3-7EFB-77E24CA99EC4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5890576" y="50164"/>
            <a:ext cx="1226897" cy="410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FDEA9A-3289-7724-A041-81BA7412446D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588173" y="44451"/>
            <a:ext cx="430886" cy="4215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E9B430-F1A6-D15F-5325-A6ECC80544A3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7448295" y="54435"/>
            <a:ext cx="606402" cy="40160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16F5E0-5700-9B75-900A-DACA5FE2B975}"/>
              </a:ext>
            </a:extLst>
          </p:cNvPr>
          <p:cNvCxnSpPr/>
          <p:nvPr userDrawn="1"/>
        </p:nvCxnSpPr>
        <p:spPr>
          <a:xfrm>
            <a:off x="7272997" y="44451"/>
            <a:ext cx="0" cy="4115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B73529-812D-C430-F6D0-F29A1FE550F2}"/>
              </a:ext>
            </a:extLst>
          </p:cNvPr>
          <p:cNvCxnSpPr/>
          <p:nvPr userDrawn="1"/>
        </p:nvCxnSpPr>
        <p:spPr>
          <a:xfrm>
            <a:off x="8328077" y="44451"/>
            <a:ext cx="0" cy="4115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52" r:id="rId3"/>
    <p:sldLayoutId id="2147483653" r:id="rId4"/>
    <p:sldLayoutId id="2147483654" r:id="rId5"/>
    <p:sldLayoutId id="2147483668" r:id="rId6"/>
    <p:sldLayoutId id="2147483669" r:id="rId7"/>
    <p:sldLayoutId id="2147483670" r:id="rId8"/>
    <p:sldLayoutId id="2147483656" r:id="rId9"/>
    <p:sldLayoutId id="2147483657" r:id="rId10"/>
    <p:sldLayoutId id="2147483659" r:id="rId11"/>
    <p:sldLayoutId id="214748367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007EE478-C686-BEE8-D55A-706CA7E747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62" r="5562"/>
          <a:stretch/>
        </p:blipFill>
        <p:spPr>
          <a:xfrm>
            <a:off x="1426" y="605"/>
            <a:ext cx="9142574" cy="5143500"/>
          </a:xfrm>
          <a:prstGeom prst="rect">
            <a:avLst/>
          </a:prstGeom>
        </p:spPr>
      </p:pic>
      <p:sp>
        <p:nvSpPr>
          <p:cNvPr id="10" name="TextShape 1">
            <a:extLst>
              <a:ext uri="{FF2B5EF4-FFF2-40B4-BE49-F238E27FC236}">
                <a16:creationId xmlns:a16="http://schemas.microsoft.com/office/drawing/2014/main" id="{813F2107-8C2D-9CA4-CD8E-ECCCD7EBECC8}"/>
              </a:ext>
            </a:extLst>
          </p:cNvPr>
          <p:cNvSpPr txBox="1"/>
          <p:nvPr/>
        </p:nvSpPr>
        <p:spPr>
          <a:xfrm>
            <a:off x="266330" y="3339167"/>
            <a:ext cx="4227385" cy="425509"/>
          </a:xfrm>
          <a:prstGeom prst="rect">
            <a:avLst/>
          </a:prstGeom>
          <a:noFill/>
          <a:ln w="0">
            <a:noFill/>
          </a:ln>
        </p:spPr>
        <p:txBody>
          <a:bodyPr lIns="68580" tIns="34290" rIns="68580" bIns="3429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COVID-19 Data Analytics &amp; Visualization using Power BI</a:t>
            </a:r>
            <a:endParaRPr lang="en-US" sz="2400" spc="-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90000"/>
              </a:lnSpc>
            </a:pPr>
            <a:r>
              <a:rPr lang="en-US" sz="2400" spc="-1" dirty="0">
                <a:solidFill>
                  <a:schemeClr val="bg1"/>
                </a:solidFill>
                <a:latin typeface="Calibri"/>
              </a:rPr>
              <a:t>CU_CP_Team_4053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60471F-132C-DC05-DF57-C57BF5F94F99}"/>
              </a:ext>
            </a:extLst>
          </p:cNvPr>
          <p:cNvSpPr/>
          <p:nvPr/>
        </p:nvSpPr>
        <p:spPr>
          <a:xfrm>
            <a:off x="743414" y="1640947"/>
            <a:ext cx="2988527" cy="8713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7F1DD211-B5CE-B07E-185D-B2D660A8824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5783" y="1971178"/>
            <a:ext cx="1050529" cy="294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9B16EB-4021-3DAD-87D7-8AADDA33F1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2197" y="1843398"/>
            <a:ext cx="485958" cy="4754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0553CE-6B63-17CC-854E-76FF40B12C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5014" y="1919854"/>
            <a:ext cx="599270" cy="39687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E5AE47-CF4D-55BD-80ED-4ABE05325878}"/>
              </a:ext>
            </a:extLst>
          </p:cNvPr>
          <p:cNvCxnSpPr/>
          <p:nvPr/>
        </p:nvCxnSpPr>
        <p:spPr>
          <a:xfrm>
            <a:off x="1984914" y="1859664"/>
            <a:ext cx="0" cy="4754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EE501B5-345A-EB93-5880-D723D37DD07C}"/>
              </a:ext>
            </a:extLst>
          </p:cNvPr>
          <p:cNvCxnSpPr/>
          <p:nvPr/>
        </p:nvCxnSpPr>
        <p:spPr>
          <a:xfrm>
            <a:off x="2891880" y="1865133"/>
            <a:ext cx="0" cy="4754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E88EE61-2242-CA77-5668-E4432A881B62}"/>
              </a:ext>
            </a:extLst>
          </p:cNvPr>
          <p:cNvSpPr txBox="1"/>
          <p:nvPr/>
        </p:nvSpPr>
        <p:spPr>
          <a:xfrm>
            <a:off x="5353235" y="3389174"/>
            <a:ext cx="298352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Kunjan Nandha</a:t>
            </a:r>
          </a:p>
          <a:p>
            <a:r>
              <a:rPr lang="en-IN" sz="1600" dirty="0">
                <a:solidFill>
                  <a:schemeClr val="bg1"/>
                </a:solidFill>
              </a:rPr>
              <a:t>Debjoti Jana </a:t>
            </a:r>
          </a:p>
          <a:p>
            <a:r>
              <a:rPr lang="en-IN" sz="1600" dirty="0">
                <a:solidFill>
                  <a:schemeClr val="bg1"/>
                </a:solidFill>
              </a:rPr>
              <a:t>Manthan Jadav</a:t>
            </a:r>
          </a:p>
          <a:p>
            <a:r>
              <a:rPr lang="en-IN" sz="1600" dirty="0">
                <a:solidFill>
                  <a:schemeClr val="bg1"/>
                </a:solidFill>
              </a:rPr>
              <a:t>Smeet Ajudiya</a:t>
            </a:r>
            <a:br>
              <a:rPr lang="en-IN" dirty="0"/>
            </a:br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>
                <a:solidFill>
                  <a:srgbClr val="002060"/>
                </a:solidFill>
              </a:rPr>
              <a:t>Conclusion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98FA8C4-F881-AFBD-4318-2CAC1D1A0FF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11700" y="1224202"/>
            <a:ext cx="8139126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Effective Data Visualization: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Converts raw COVID-19 data into interactive and insightful visualizations.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Monitoring: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Provides up-to-date tracking of cases, deaths, and vaccinations.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Better Decision-Making: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Helps policymakers and healthcare professionals implement data-driven strategies.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&amp; Interactive: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Enables easy navigation with dynamic filters, charts, and maps.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Risk Assessment &amp; Resource Allocation: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Identifies high-risk areas to optimize healthcare responses.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Readiness: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Highlights the role of technology in managing global health crises effectively. </a:t>
            </a:r>
          </a:p>
        </p:txBody>
      </p:sp>
    </p:spTree>
    <p:extLst>
      <p:ext uri="{BB962C8B-B14F-4D97-AF65-F5344CB8AC3E}">
        <p14:creationId xmlns:p14="http://schemas.microsoft.com/office/powerpoint/2010/main" val="1730388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A8EAFC-3A57-AD7E-8CB9-F8A9F0B4D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3EABD15-8138-43E4-DD67-E9ECE24A5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Future Perspective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3B7D85-3D65-C33E-E028-ADC519A12C3B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11700" y="1160600"/>
            <a:ext cx="8415338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Integration with AI &amp; Machine Learning: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Enhance predictive analytics for forecasting future outbreaks and trends.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Automated Data Updates: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Implement real-time data syncing for more accurate and up-to-date insights.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Expanded Scope: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Adapt the dashboard for monitoring other infectious diseases and public health crises.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User-Centric Enhancements: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Improve accessibility with mobile-friendly and cloud-based solutions.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Global Collaboration: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Facilitate data sharing among international health organizations for better pandemic management.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Advanced Risk Prediction: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Utilize data science techniques to assess potential hotspots and prepare preventive measures. </a:t>
            </a:r>
          </a:p>
        </p:txBody>
      </p:sp>
    </p:spTree>
    <p:extLst>
      <p:ext uri="{BB962C8B-B14F-4D97-AF65-F5344CB8AC3E}">
        <p14:creationId xmlns:p14="http://schemas.microsoft.com/office/powerpoint/2010/main" val="2733696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B371653C-5A59-55AF-7592-1B7D2CA0BEA9}"/>
              </a:ext>
            </a:extLst>
          </p:cNvPr>
          <p:cNvSpPr txBox="1"/>
          <p:nvPr/>
        </p:nvSpPr>
        <p:spPr>
          <a:xfrm>
            <a:off x="3166669" y="2193074"/>
            <a:ext cx="2810662" cy="46645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Thank you...!</a:t>
            </a:r>
          </a:p>
        </p:txBody>
      </p:sp>
    </p:spTree>
    <p:extLst>
      <p:ext uri="{BB962C8B-B14F-4D97-AF65-F5344CB8AC3E}">
        <p14:creationId xmlns:p14="http://schemas.microsoft.com/office/powerpoint/2010/main" val="3257701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364822" y="867160"/>
            <a:ext cx="3009530" cy="214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 b="1">
                <a:solidFill>
                  <a:srgbClr val="213163"/>
                </a:solidFill>
              </a:rPr>
              <a:t>Project Objectives</a:t>
            </a:r>
            <a:endParaRPr sz="16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6ACA23-A691-BBFF-54D8-448548EFD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375" y="1228377"/>
            <a:ext cx="3194940" cy="3194940"/>
          </a:xfrm>
          <a:prstGeom prst="rect">
            <a:avLst/>
          </a:prstGeom>
        </p:spPr>
      </p:pic>
      <p:sp>
        <p:nvSpPr>
          <p:cNvPr id="6" name="Google Shape;62;g5fab984687_2_0">
            <a:extLst>
              <a:ext uri="{FF2B5EF4-FFF2-40B4-BE49-F238E27FC236}">
                <a16:creationId xmlns:a16="http://schemas.microsoft.com/office/drawing/2014/main" id="{2C2DB4A5-624B-CADA-0A3F-8AADD412BC0C}"/>
              </a:ext>
            </a:extLst>
          </p:cNvPr>
          <p:cNvSpPr txBox="1">
            <a:spLocks/>
          </p:cNvSpPr>
          <p:nvPr/>
        </p:nvSpPr>
        <p:spPr>
          <a:xfrm>
            <a:off x="364822" y="1365005"/>
            <a:ext cx="3845164" cy="2771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Problem Statement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Project Overview – Introduction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End Users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Wow Factor in Project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Modelling/Block Diagram/Flow of Project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Result/outcomes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Conclusion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Future Perspective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 dirty="0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 dirty="0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 dirty="0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 dirty="0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Problem Statement</a:t>
            </a:r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6B0A319A-591B-EC0C-1A1D-AAD9E0159D87}"/>
              </a:ext>
            </a:extLst>
          </p:cNvPr>
          <p:cNvSpPr txBox="1">
            <a:spLocks/>
          </p:cNvSpPr>
          <p:nvPr/>
        </p:nvSpPr>
        <p:spPr>
          <a:xfrm>
            <a:off x="311700" y="960576"/>
            <a:ext cx="6943234" cy="3942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+mn-lt"/>
              </a:rPr>
              <a:t>The COVID-19 pandemic created an urgent need for real-time data analysis and visualization to track its spread, impact, and trends. However, challenges such as:</a:t>
            </a:r>
          </a:p>
          <a:p>
            <a:endParaRPr lang="en-US" sz="1800" dirty="0">
              <a:latin typeface="+mn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+mn-lt"/>
              </a:rPr>
              <a:t>Data Overload:</a:t>
            </a:r>
            <a:r>
              <a:rPr lang="en-US" sz="1800" dirty="0">
                <a:latin typeface="+mn-lt"/>
              </a:rPr>
              <a:t> Massive amounts of COVID-19 data made it difficult to extract meaningful insights.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+mn-lt"/>
              </a:rPr>
              <a:t>Lack of Visualization:</a:t>
            </a:r>
            <a:r>
              <a:rPr lang="en-US" sz="1800" dirty="0">
                <a:latin typeface="+mn-lt"/>
              </a:rPr>
              <a:t> Raw data was hard to interpret without interactive dashboards.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+mn-lt"/>
              </a:rPr>
              <a:t>Decision-Making Challenges:</a:t>
            </a:r>
            <a:r>
              <a:rPr lang="en-US" sz="1800" dirty="0">
                <a:latin typeface="+mn-lt"/>
              </a:rPr>
              <a:t> Governments, healthcare professionals, and policymakers needed accurate data for timely interventions.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latin typeface="+mn-lt"/>
              </a:rPr>
              <a:t>Global &amp; Regional Impact Analysis:</a:t>
            </a:r>
            <a:r>
              <a:rPr lang="en-US" sz="1800" dirty="0">
                <a:latin typeface="+mn-lt"/>
              </a:rPr>
              <a:t> Understanding the virus's effect across different regions required an analytical approach.</a:t>
            </a:r>
          </a:p>
          <a:p>
            <a:endParaRPr lang="en-IN" sz="18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0799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Project overview -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0C2136-5267-5B18-EEBC-EB84743FCE80}"/>
              </a:ext>
            </a:extLst>
          </p:cNvPr>
          <p:cNvSpPr txBox="1"/>
          <p:nvPr/>
        </p:nvSpPr>
        <p:spPr>
          <a:xfrm>
            <a:off x="311700" y="1175772"/>
            <a:ext cx="696063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/>
              <a:t>The </a:t>
            </a:r>
            <a:r>
              <a:rPr lang="en-US" sz="1800" b="1" dirty="0"/>
              <a:t>COVID-19 Data Analytics &amp; Visualization using Power BI</a:t>
            </a:r>
            <a:r>
              <a:rPr lang="en-US" sz="1800" dirty="0"/>
              <a:t> project aims to analyze and present the impact of the pandemic through an interactive dashboard.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/>
              <a:t>By leveraging Power BI, the project transforms raw COVID-19 data into meaningful insights, allowing users to track case trends, death rates, and vaccination progress across different regions.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/>
              <a:t>The dashboard provides a comprehensive view of the pandemic’s evolution, enabling better understanding through visualizations such as graphs, charts, and maps. With a user-friendly interface, this project helps researchers, policymakers, and healthcare professionals make data-driven decisions for effective response and planning.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18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64415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End User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5752A3-E1A5-574E-8E2E-E6B7DE8586B1}"/>
              </a:ext>
            </a:extLst>
          </p:cNvPr>
          <p:cNvSpPr txBox="1"/>
          <p:nvPr/>
        </p:nvSpPr>
        <p:spPr>
          <a:xfrm>
            <a:off x="311698" y="1135173"/>
            <a:ext cx="776074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/>
              <a:t>Healthcare Professionals:</a:t>
            </a:r>
            <a:r>
              <a:rPr lang="en-US" sz="1800" dirty="0"/>
              <a:t> Helps doctors, hospitals, and medical researchers analyze COVID-19 trends and allocate resources effectively.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/>
              <a:t>Government &amp; Policymakers:</a:t>
            </a:r>
            <a:r>
              <a:rPr lang="en-US" sz="1800" dirty="0"/>
              <a:t> Supports decision-making for implementing safety measures, lockdowns, and vaccination drives.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/>
              <a:t>Researchers &amp; Data Analysts:</a:t>
            </a:r>
            <a:r>
              <a:rPr lang="en-US" sz="1800" dirty="0"/>
              <a:t> Provides valuable datasets for studying pandemic patterns, forecasting future outbreaks, and developing strategies.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/>
              <a:t>Public Health Organizations:</a:t>
            </a:r>
            <a:r>
              <a:rPr lang="en-US" sz="1800" dirty="0"/>
              <a:t> Assists WHO, CDC, and local health departments in monitoring the pandemic’s impact worldwide.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/>
              <a:t>General Public:</a:t>
            </a:r>
            <a:r>
              <a:rPr lang="en-US" sz="1800" dirty="0"/>
              <a:t> Enables individuals to stay informed about COVID-19 trends, vaccination progress, and safety guidelines.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800" b="0" i="0" dirty="0">
              <a:solidFill>
                <a:schemeClr val="tx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19326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Wow Factor in Solution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04EABA-3C2C-586D-DAD0-437941654160}"/>
              </a:ext>
            </a:extLst>
          </p:cNvPr>
          <p:cNvSpPr txBox="1"/>
          <p:nvPr/>
        </p:nvSpPr>
        <p:spPr>
          <a:xfrm>
            <a:off x="311700" y="1239183"/>
            <a:ext cx="714637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/>
              <a:t>The COVID-19 Power BI dashboard stands out due to its </a:t>
            </a:r>
            <a:r>
              <a:rPr lang="en-US" sz="1800" b="1" dirty="0"/>
              <a:t>real-time, interactive, and insightful visualizations</a:t>
            </a:r>
            <a:r>
              <a:rPr lang="en-US" sz="1800" dirty="0"/>
              <a:t> that simplify complex pandemic data. Unlike traditional static reports, this solution provides </a:t>
            </a:r>
            <a:r>
              <a:rPr lang="en-US" sz="1800" b="1" dirty="0"/>
              <a:t>dynamic filtering and drill-down capabilities</a:t>
            </a:r>
            <a:r>
              <a:rPr lang="en-US" sz="1800" dirty="0"/>
              <a:t>, allowing users to analyze trends across different regions, timeframes, and demographics. The use of </a:t>
            </a:r>
            <a:r>
              <a:rPr lang="en-US" sz="1800" b="1" dirty="0"/>
              <a:t>interactive maps, graphs, and AI-powered analytics</a:t>
            </a:r>
            <a:r>
              <a:rPr lang="en-US" sz="1800" dirty="0"/>
              <a:t> enhances decision-making for policymakers and healthcare professionals. Additionally, the dashboard's </a:t>
            </a:r>
            <a:r>
              <a:rPr lang="en-US" sz="1800" b="1" dirty="0"/>
              <a:t>user-friendly interface and automated updates</a:t>
            </a:r>
            <a:r>
              <a:rPr lang="en-US" sz="1800" dirty="0"/>
              <a:t> ensure seamless access to the latest COVID-19 statistics, making it an essential tool for effective pandemic management.</a:t>
            </a:r>
            <a:endParaRPr lang="en-IN" sz="18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74308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>
                <a:solidFill>
                  <a:srgbClr val="002060"/>
                </a:solidFill>
              </a:rPr>
              <a:t>Modelling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C2C98CB-6F7E-B341-82CD-C36719890AFE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11700" y="1024666"/>
            <a:ext cx="8316107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/>
              <a:t>The COVID-19 Power BI dashboard is built on a structured data model that enables efficient analysis and visualization of pandemic trends. It integrates </a:t>
            </a:r>
            <a:r>
              <a:rPr lang="en-US" sz="1800" b="1" dirty="0"/>
              <a:t>multiple data sources</a:t>
            </a:r>
            <a:r>
              <a:rPr lang="en-US" sz="1800" dirty="0"/>
              <a:t>, including global health databases, WHO reports, and government portals, to ensure accuracy. The dashboard follows an </a:t>
            </a:r>
            <a:r>
              <a:rPr lang="en-US" sz="1800" b="1" dirty="0"/>
              <a:t>Extract, Transform, and Load (ETL) process</a:t>
            </a:r>
            <a:r>
              <a:rPr lang="en-US" sz="1800" dirty="0"/>
              <a:t>, where raw data is cleaned, structured, and loaded into Power BI for analysis.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dirty="0"/>
              <a:t>The data model includes key metrics such as </a:t>
            </a:r>
            <a:r>
              <a:rPr lang="en-US" sz="1800" b="1" dirty="0"/>
              <a:t>cumulative cases, new cases, deaths, and vaccination rates</a:t>
            </a:r>
            <a:r>
              <a:rPr lang="en-US" sz="1800" dirty="0"/>
              <a:t>, which are linked through </a:t>
            </a:r>
            <a:r>
              <a:rPr lang="en-US" sz="1800" b="1" dirty="0"/>
              <a:t>relational data tables</a:t>
            </a:r>
            <a:r>
              <a:rPr lang="en-US" sz="1800" dirty="0"/>
              <a:t>. Interactive visualizations, including </a:t>
            </a:r>
            <a:r>
              <a:rPr lang="en-US" sz="1800" b="1" dirty="0"/>
              <a:t>line charts, bar graphs, and geographic heatmaps</a:t>
            </a:r>
            <a:r>
              <a:rPr lang="en-US" sz="1800" dirty="0"/>
              <a:t>, allow users to filter and analyze data dynamically. Additionally, </a:t>
            </a:r>
            <a:r>
              <a:rPr lang="en-US" sz="1800" b="1" dirty="0"/>
              <a:t>DAX (Data Analysis Expressions) functions</a:t>
            </a:r>
            <a:r>
              <a:rPr lang="en-US" sz="1800" dirty="0"/>
              <a:t> are used to create custom calculations and performance metrics, enhancing data-driven insights.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609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Result / Outcomes</a:t>
            </a:r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BD21380-E0F2-06E1-39C1-E7667C284EFC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11700" y="1214331"/>
            <a:ext cx="8316107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Monitoring: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Provides up-to-date insights into COVID-19 cases, deaths, and vaccinations.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Improved Decision-Making: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Helps policymakers and healthcare professionals implement effective strategies.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Risk Identification: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Highlights high-risk regions for better resource allocation and preventive measures.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Enhanced Data Accessibility: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Offers interactive and user-friendly visualizations for researchers and the public.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Strategic Planning: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Supports long-term pandemic response and preparedness efforts. </a:t>
            </a:r>
          </a:p>
        </p:txBody>
      </p:sp>
    </p:spTree>
    <p:extLst>
      <p:ext uri="{BB962C8B-B14F-4D97-AF65-F5344CB8AC3E}">
        <p14:creationId xmlns:p14="http://schemas.microsoft.com/office/powerpoint/2010/main" val="2016077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0CBB2-F27D-884C-5909-DAA35070A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144" y="0"/>
            <a:ext cx="8520600" cy="572700"/>
          </a:xfrm>
        </p:spPr>
        <p:txBody>
          <a:bodyPr/>
          <a:lstStyle/>
          <a:p>
            <a:r>
              <a:rPr lang="en-IN" sz="2800" dirty="0">
                <a:solidFill>
                  <a:srgbClr val="002060"/>
                </a:solidFill>
              </a:rPr>
              <a:t>Result / Outcomes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93A101-A223-0C30-211E-D05E278BB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60" y="459564"/>
            <a:ext cx="4075510" cy="22622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5D33DF-B74A-1B61-E00E-1BABDBA23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2935" y="459564"/>
            <a:ext cx="4335809" cy="23261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B9B3E7-218F-E510-25A1-A7AD61CC6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60" y="2817385"/>
            <a:ext cx="4075510" cy="23261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F486DF-DCD6-CC07-71B8-4417463AF6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5799" y="2773063"/>
            <a:ext cx="4235296" cy="237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80161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</TotalTime>
  <Words>865</Words>
  <Application>Microsoft Office PowerPoint</Application>
  <PresentationFormat>On-screen Show (16:9)</PresentationFormat>
  <Paragraphs>64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Times New Roman</vt:lpstr>
      <vt:lpstr>Wingdings</vt:lpstr>
      <vt:lpstr>Simple Light</vt:lpstr>
      <vt:lpstr>PowerPoint Presentation</vt:lpstr>
      <vt:lpstr>Project Objectives</vt:lpstr>
      <vt:lpstr>Problem Statement</vt:lpstr>
      <vt:lpstr>Project overview - Introduction</vt:lpstr>
      <vt:lpstr>End User</vt:lpstr>
      <vt:lpstr>Wow Factor in Solution</vt:lpstr>
      <vt:lpstr>Modelling</vt:lpstr>
      <vt:lpstr>Result / Outcomes</vt:lpstr>
      <vt:lpstr>Result / Outcomes</vt:lpstr>
      <vt:lpstr>Conclusion</vt:lpstr>
      <vt:lpstr>Future Perspective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Kunjan Nandha</cp:lastModifiedBy>
  <cp:revision>34</cp:revision>
  <dcterms:modified xsi:type="dcterms:W3CDTF">2025-03-04T11:42:24Z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